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284" r:id="rId3"/>
    <p:sldId id="268" r:id="rId4"/>
    <p:sldId id="261" r:id="rId5"/>
    <p:sldId id="262" r:id="rId6"/>
    <p:sldId id="272" r:id="rId7"/>
    <p:sldId id="269" r:id="rId8"/>
    <p:sldId id="270" r:id="rId9"/>
    <p:sldId id="313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3" r:id="rId21"/>
    <p:sldId id="282" r:id="rId22"/>
    <p:sldId id="285" r:id="rId23"/>
    <p:sldId id="291" r:id="rId24"/>
    <p:sldId id="292" r:id="rId25"/>
    <p:sldId id="286" r:id="rId26"/>
    <p:sldId id="287" r:id="rId27"/>
    <p:sldId id="288" r:id="rId28"/>
    <p:sldId id="289" r:id="rId29"/>
    <p:sldId id="290" r:id="rId30"/>
    <p:sldId id="293" r:id="rId31"/>
    <p:sldId id="295" r:id="rId32"/>
    <p:sldId id="298" r:id="rId33"/>
    <p:sldId id="294" r:id="rId34"/>
    <p:sldId id="296" r:id="rId35"/>
    <p:sldId id="297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9" r:id="rId46"/>
    <p:sldId id="310" r:id="rId47"/>
    <p:sldId id="308" r:id="rId48"/>
    <p:sldId id="311" r:id="rId49"/>
    <p:sldId id="312" r:id="rId50"/>
    <p:sldId id="263" r:id="rId51"/>
    <p:sldId id="266" r:id="rId5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D53"/>
    <a:srgbClr val="E3A2A4"/>
    <a:srgbClr val="FDEC53"/>
    <a:srgbClr val="7CC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240" y="-4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15374-200A-934E-8E8A-883CE44DFE1C}" type="datetimeFigureOut">
              <a:rPr lang="fr-FR" smtClean="0"/>
              <a:t>16-06-20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2552F-9CD4-F744-BCCB-0E1933194A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6761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CF398-F4B3-2A4D-AE79-3DA45CB569A3}" type="datetimeFigureOut">
              <a:rPr lang="fr-FR" smtClean="0"/>
              <a:t>16-06-20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517B9-E043-214A-B9FA-1D50B88BB5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967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search.google.com</a:t>
            </a:r>
            <a:r>
              <a:rPr lang="fr-FR" dirty="0"/>
              <a:t>/</a:t>
            </a:r>
            <a:r>
              <a:rPr lang="fr-FR" dirty="0" err="1"/>
              <a:t>structured</a:t>
            </a:r>
            <a:r>
              <a:rPr lang="fr-FR" dirty="0"/>
              <a:t>-data/</a:t>
            </a:r>
            <a:r>
              <a:rPr lang="fr-FR" dirty="0" err="1"/>
              <a:t>testing-tool</a:t>
            </a:r>
            <a:r>
              <a:rPr lang="fr-FR" dirty="0"/>
              <a:t>/u/0/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956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  <a:p>
            <a:pPr algn="l"/>
            <a:r>
              <a:rPr lang="fr-CA" dirty="0"/>
              <a:t>42% de la population mondiale (3,025 milliards d’internautes)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88%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/>
              <a:t>4h30 par jour sur ordinateur VS 2h10 sur mobile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B9-E043-214A-B9FA-1D50B88BB52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53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0" y="3455987"/>
            <a:ext cx="9143999" cy="55181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 spc="300">
                <a:solidFill>
                  <a:schemeClr val="tx1">
                    <a:lumMod val="50000"/>
                    <a:lumOff val="50000"/>
                  </a:schemeClr>
                </a:solidFill>
                <a:latin typeface="Apercu Light"/>
                <a:cs typeface="Apercu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NOM DU CONFÉRENCIER</a:t>
            </a:r>
          </a:p>
        </p:txBody>
      </p:sp>
      <p:pic>
        <p:nvPicPr>
          <p:cNvPr id="3" name="Picture 2" descr="carnet (1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29" y="259732"/>
            <a:ext cx="6274808" cy="47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7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3987-8030-9B45-A0BD-3B022C768A76}" type="datetime1">
              <a:rPr lang="fr-CA" smtClean="0"/>
              <a:t>16-06-20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78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D6624-99E3-EB49-8AEC-526D581572D8}" type="datetime1">
              <a:rPr lang="fr-CA" smtClean="0"/>
              <a:t>16-06-20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459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3741E-8051-C44E-BB71-8121D279B2B9}" type="datetime1">
              <a:rPr lang="fr-CA" smtClean="0"/>
              <a:t>16-06-20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0819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FAF5-B205-D84C-B99B-BAAAD8265A77}" type="datetime1">
              <a:rPr lang="fr-CA" smtClean="0"/>
              <a:t>16-06-20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99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49D6-D2EC-F64A-BD69-0D931903351D}" type="datetime1">
              <a:rPr lang="fr-CA" smtClean="0"/>
              <a:t>16-06-20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041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D7BD-CF42-FE48-B1C4-152C3B70FE89}" type="datetime1">
              <a:rPr lang="fr-CA" smtClean="0"/>
              <a:t>16-06-20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9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8610-B995-B34E-B1DC-3941FD3CE56D}" type="datetime1">
              <a:rPr lang="fr-CA" smtClean="0"/>
              <a:t>16-06-20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0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>
            <a:off x="0" y="634604"/>
            <a:ext cx="9144000" cy="0"/>
          </a:xfrm>
          <a:prstGeom prst="line">
            <a:avLst/>
          </a:prstGeom>
          <a:ln w="3175" cmpd="sng">
            <a:solidFill>
              <a:srgbClr val="F14D5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2062480" y="487680"/>
            <a:ext cx="4998720" cy="335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99019"/>
            <a:ext cx="8229600" cy="42862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0" y="1056639"/>
            <a:ext cx="9144000" cy="2377441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rgbClr val="F14D53"/>
                </a:solidFill>
                <a:latin typeface="Apercu Light"/>
                <a:cs typeface="Apercu Light"/>
              </a:defRPr>
            </a:lvl1pPr>
            <a:lvl2pPr marL="457200" indent="0" algn="ctr">
              <a:buNone/>
              <a:defRPr sz="1400" spc="300">
                <a:solidFill>
                  <a:srgbClr val="F14D53"/>
                </a:solidFill>
                <a:latin typeface="Apercu Light"/>
                <a:cs typeface="Apercu Light"/>
              </a:defRPr>
            </a:lvl2pPr>
            <a:lvl3pPr marL="914400" indent="0" algn="ctr">
              <a:buNone/>
              <a:defRPr sz="1200" spc="300">
                <a:solidFill>
                  <a:srgbClr val="F14D53"/>
                </a:solidFill>
                <a:latin typeface="Apercu Light"/>
                <a:cs typeface="Apercu Light"/>
              </a:defRPr>
            </a:lvl3pPr>
            <a:lvl4pPr marL="13716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4pPr>
            <a:lvl5pPr marL="18288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5pPr>
          </a:lstStyle>
          <a:p>
            <a:pPr lv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>
          <a:xfrm>
            <a:off x="0" y="3527139"/>
            <a:ext cx="914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rgbClr val="F14D53"/>
                </a:solidFill>
                <a:latin typeface="Apercu Light"/>
                <a:ea typeface="+mn-ea"/>
                <a:cs typeface="Apercu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7F7F7F"/>
                </a:solidFill>
              </a:rPr>
              <a:t>- </a:t>
            </a:r>
            <a:fld id="{0945879B-AC18-6F4D-A005-2188DC279134}" type="slidenum">
              <a:rPr lang="en-CA" sz="1000" smtClean="0">
                <a:solidFill>
                  <a:srgbClr val="7F7F7F"/>
                </a:solidFill>
              </a:rPr>
              <a:pPr/>
              <a:t>‹#›</a:t>
            </a:fld>
            <a:r>
              <a:rPr lang="en-CA" sz="1000" dirty="0">
                <a:solidFill>
                  <a:srgbClr val="7F7F7F"/>
                </a:solidFill>
              </a:rPr>
              <a:t> -</a:t>
            </a:r>
            <a:endParaRPr lang="en-CA" dirty="0">
              <a:solidFill>
                <a:srgbClr val="7F7F7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45050" y="3896497"/>
            <a:ext cx="9227530" cy="1266249"/>
            <a:chOff x="-45050" y="3896497"/>
            <a:chExt cx="9227530" cy="1266249"/>
          </a:xfrm>
        </p:grpSpPr>
        <p:pic>
          <p:nvPicPr>
            <p:cNvPr id="4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15179"/>
            <a:stretch/>
          </p:blipFill>
          <p:spPr>
            <a:xfrm>
              <a:off x="-45050" y="3896497"/>
              <a:ext cx="5817169" cy="1266249"/>
            </a:xfrm>
            <a:prstGeom prst="rect">
              <a:avLst/>
            </a:prstGeom>
          </p:spPr>
        </p:pic>
        <p:pic>
          <p:nvPicPr>
            <p:cNvPr id="17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8" t="75382"/>
            <a:stretch/>
          </p:blipFill>
          <p:spPr>
            <a:xfrm flipH="1">
              <a:off x="5038698" y="3896497"/>
              <a:ext cx="2428628" cy="1266249"/>
            </a:xfrm>
            <a:prstGeom prst="rect">
              <a:avLst/>
            </a:prstGeom>
          </p:spPr>
        </p:pic>
        <p:pic>
          <p:nvPicPr>
            <p:cNvPr id="18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65453"/>
            <a:stretch/>
          </p:blipFill>
          <p:spPr>
            <a:xfrm flipH="1">
              <a:off x="6813152" y="3896497"/>
              <a:ext cx="2369328" cy="1266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56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20160" y="205979"/>
            <a:ext cx="4866640" cy="444261"/>
          </a:xfrm>
        </p:spPr>
        <p:txBody>
          <a:bodyPr>
            <a:noAutofit/>
          </a:bodyPr>
          <a:lstStyle>
            <a:lvl1pPr>
              <a:defRPr sz="20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E2A3-33D2-E746-9234-B2E17760FC51}" type="datetime1">
              <a:rPr lang="fr-CA" smtClean="0"/>
              <a:t>16-06-20</a:t>
            </a:fld>
            <a:endParaRPr lang="en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3820160" y="822960"/>
            <a:ext cx="4866640" cy="3647441"/>
          </a:xfrm>
          <a:ln>
            <a:solidFill>
              <a:srgbClr val="F14D53"/>
            </a:solidFill>
            <a:prstDash val="dot"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rgbClr val="F14D53"/>
                </a:solidFill>
                <a:latin typeface="Apercu Light"/>
                <a:cs typeface="Apercu Light"/>
              </a:defRPr>
            </a:lvl1pPr>
            <a:lvl2pPr marL="457200" indent="0" algn="ctr">
              <a:buNone/>
              <a:defRPr sz="1400" spc="300">
                <a:solidFill>
                  <a:srgbClr val="F14D53"/>
                </a:solidFill>
                <a:latin typeface="Apercu Light"/>
                <a:cs typeface="Apercu Light"/>
              </a:defRPr>
            </a:lvl2pPr>
            <a:lvl3pPr marL="914400" indent="0" algn="ctr">
              <a:buNone/>
              <a:defRPr sz="1200" spc="300">
                <a:solidFill>
                  <a:srgbClr val="F14D53"/>
                </a:solidFill>
                <a:latin typeface="Apercu Light"/>
                <a:cs typeface="Apercu Light"/>
              </a:defRPr>
            </a:lvl3pPr>
            <a:lvl4pPr marL="13716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4pPr>
            <a:lvl5pPr marL="18288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5pPr>
          </a:lstStyle>
          <a:p>
            <a:pPr lv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820160" y="4630341"/>
            <a:ext cx="4866640" cy="273844"/>
          </a:xfr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percu Light"/>
                <a:cs typeface="Apercu Light"/>
              </a:defRPr>
            </a:lvl1pPr>
          </a:lstStyle>
          <a:p>
            <a:r>
              <a:rPr lang="en-CA" dirty="0"/>
              <a:t>- </a:t>
            </a:r>
            <a:fld id="{0945879B-AC18-6F4D-A005-2188DC279134}" type="slidenum">
              <a:rPr lang="en-CA" smtClean="0"/>
              <a:pPr/>
              <a:t>‹#›</a:t>
            </a:fld>
            <a:r>
              <a:rPr lang="en-CA" dirty="0"/>
              <a:t> -</a:t>
            </a:r>
          </a:p>
        </p:txBody>
      </p:sp>
      <p:pic>
        <p:nvPicPr>
          <p:cNvPr id="7" name="Picture 6" descr="affiche (1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8"/>
          <a:stretch/>
        </p:blipFill>
        <p:spPr>
          <a:xfrm>
            <a:off x="-1" y="0"/>
            <a:ext cx="3393035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20160" y="205979"/>
            <a:ext cx="4866640" cy="444261"/>
          </a:xfrm>
        </p:spPr>
        <p:txBody>
          <a:bodyPr>
            <a:noAutofit/>
          </a:bodyPr>
          <a:lstStyle>
            <a:lvl1pPr>
              <a:defRPr sz="20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146800" y="4630341"/>
            <a:ext cx="213360" cy="2738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4F2F-FF00-CC4C-AF95-25E5007D4B24}" type="datetime1">
              <a:rPr lang="fr-CA" smtClean="0"/>
              <a:t>16-06-20</a:t>
            </a:fld>
            <a:endParaRPr lang="en-CA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3820160" y="822961"/>
            <a:ext cx="4866640" cy="3647440"/>
          </a:xfrm>
          <a:ln>
            <a:noFill/>
            <a:prstDash val="sysDash"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rgbClr val="F14D53"/>
                </a:solidFill>
                <a:latin typeface="Apercu Light"/>
                <a:cs typeface="Apercu Light"/>
              </a:defRPr>
            </a:lvl1pPr>
            <a:lvl2pPr marL="457200" indent="0" algn="ctr">
              <a:buNone/>
              <a:defRPr sz="1400" spc="300">
                <a:solidFill>
                  <a:srgbClr val="F14D53"/>
                </a:solidFill>
                <a:latin typeface="Apercu Light"/>
                <a:cs typeface="Apercu Light"/>
              </a:defRPr>
            </a:lvl2pPr>
            <a:lvl3pPr marL="914400" indent="0" algn="ctr">
              <a:buNone/>
              <a:defRPr sz="1200" spc="300">
                <a:solidFill>
                  <a:srgbClr val="F14D53"/>
                </a:solidFill>
                <a:latin typeface="Apercu Light"/>
                <a:cs typeface="Apercu Light"/>
              </a:defRPr>
            </a:lvl3pPr>
            <a:lvl4pPr marL="13716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4pPr>
            <a:lvl5pPr marL="18288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5pPr>
          </a:lstStyle>
          <a:p>
            <a:pPr lv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820160" y="4630341"/>
            <a:ext cx="4866640" cy="273844"/>
          </a:xfrm>
        </p:spPr>
        <p:txBody>
          <a:bodyPr/>
          <a:lstStyle>
            <a:lvl1pPr algn="ctr">
              <a:defRPr sz="1000">
                <a:solidFill>
                  <a:srgbClr val="7F7F7F"/>
                </a:solidFill>
                <a:latin typeface="Apercu Light"/>
                <a:cs typeface="Apercu Light"/>
              </a:defRPr>
            </a:lvl1pPr>
          </a:lstStyle>
          <a:p>
            <a:r>
              <a:rPr lang="en-CA" dirty="0"/>
              <a:t>- </a:t>
            </a:r>
            <a:fld id="{0945879B-AC18-6F4D-A005-2188DC279134}" type="slidenum">
              <a:rPr lang="en-CA" smtClean="0"/>
              <a:pPr/>
              <a:t>‹#›</a:t>
            </a:fld>
            <a:r>
              <a:rPr lang="en-CA" dirty="0"/>
              <a:t> -</a:t>
            </a:r>
          </a:p>
        </p:txBody>
      </p:sp>
      <p:pic>
        <p:nvPicPr>
          <p:cNvPr id="11" name="Picture 10" descr="affiche (1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8"/>
          <a:stretch/>
        </p:blipFill>
        <p:spPr>
          <a:xfrm>
            <a:off x="-1" y="0"/>
            <a:ext cx="3393035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7F7F7F"/>
                </a:solidFill>
                <a:latin typeface="Apercu Light"/>
                <a:cs typeface="Apercu Light"/>
              </a:defRPr>
            </a:lvl1pPr>
          </a:lstStyle>
          <a:p>
            <a:r>
              <a:rPr lang="en-CA" dirty="0"/>
              <a:t>- </a:t>
            </a:r>
            <a:fld id="{0945879B-AC18-6F4D-A005-2188DC279134}" type="slidenum">
              <a:rPr lang="en-CA" smtClean="0"/>
              <a:pPr/>
              <a:t>‹#›</a:t>
            </a:fld>
            <a:r>
              <a:rPr lang="en-CA" dirty="0"/>
              <a:t> -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822960"/>
            <a:ext cx="8229600" cy="3647441"/>
          </a:xfrm>
          <a:ln>
            <a:solidFill>
              <a:srgbClr val="F14D53"/>
            </a:solidFill>
            <a:prstDash val="dot"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rgbClr val="F14D53"/>
                </a:solidFill>
                <a:latin typeface="Apercu Light"/>
                <a:cs typeface="Apercu Light"/>
              </a:defRPr>
            </a:lvl1pPr>
            <a:lvl2pPr marL="457200" indent="0" algn="ctr">
              <a:buNone/>
              <a:defRPr sz="1400" spc="300">
                <a:solidFill>
                  <a:srgbClr val="F14D53"/>
                </a:solidFill>
                <a:latin typeface="Apercu Light"/>
                <a:cs typeface="Apercu Light"/>
              </a:defRPr>
            </a:lvl2pPr>
            <a:lvl3pPr marL="914400" indent="0" algn="ctr">
              <a:buNone/>
              <a:defRPr sz="1200" spc="300">
                <a:solidFill>
                  <a:srgbClr val="F14D53"/>
                </a:solidFill>
                <a:latin typeface="Apercu Light"/>
                <a:cs typeface="Apercu Light"/>
              </a:defRPr>
            </a:lvl3pPr>
            <a:lvl4pPr marL="13716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4pPr>
            <a:lvl5pPr marL="18288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5pPr>
          </a:lstStyle>
          <a:p>
            <a:pPr lv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pic>
        <p:nvPicPr>
          <p:cNvPr id="11" name="Espace réservé du contenu 3" descr="logo allongé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40" y="4626189"/>
            <a:ext cx="1090464" cy="376501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457200" y="430452"/>
            <a:ext cx="82296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2062480" y="284480"/>
            <a:ext cx="4998720" cy="335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95819"/>
            <a:ext cx="8229600" cy="42862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15808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7F7F7F"/>
                </a:solidFill>
                <a:latin typeface="Apercu Light"/>
                <a:cs typeface="Apercu Light"/>
              </a:defRPr>
            </a:lvl1pPr>
          </a:lstStyle>
          <a:p>
            <a:r>
              <a:rPr lang="en-CA" dirty="0"/>
              <a:t>- </a:t>
            </a:r>
            <a:fld id="{0945879B-AC18-6F4D-A005-2188DC279134}" type="slidenum">
              <a:rPr lang="en-CA" smtClean="0"/>
              <a:pPr/>
              <a:t>‹#›</a:t>
            </a:fld>
            <a:r>
              <a:rPr lang="en-CA" dirty="0"/>
              <a:t> -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61840" y="822960"/>
            <a:ext cx="4124960" cy="3647441"/>
          </a:xfrm>
          <a:ln>
            <a:solidFill>
              <a:srgbClr val="F14D53"/>
            </a:solidFill>
            <a:prstDash val="dot"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rgbClr val="F14D53"/>
                </a:solidFill>
                <a:latin typeface="Apercu Light"/>
                <a:cs typeface="Apercu Light"/>
              </a:defRPr>
            </a:lvl1pPr>
            <a:lvl2pPr marL="457200" indent="0" algn="ctr">
              <a:buNone/>
              <a:defRPr sz="1400" spc="300">
                <a:solidFill>
                  <a:srgbClr val="F14D53"/>
                </a:solidFill>
                <a:latin typeface="Apercu Light"/>
                <a:cs typeface="Apercu Light"/>
              </a:defRPr>
            </a:lvl2pPr>
            <a:lvl3pPr marL="914400" indent="0" algn="ctr">
              <a:buNone/>
              <a:defRPr sz="1200" spc="300">
                <a:solidFill>
                  <a:srgbClr val="F14D53"/>
                </a:solidFill>
                <a:latin typeface="Apercu Light"/>
                <a:cs typeface="Apercu Light"/>
              </a:defRPr>
            </a:lvl3pPr>
            <a:lvl4pPr marL="13716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4pPr>
            <a:lvl5pPr marL="1828800" indent="0" algn="ctr">
              <a:buNone/>
              <a:defRPr sz="1100" spc="300">
                <a:solidFill>
                  <a:srgbClr val="F14D53"/>
                </a:solidFill>
                <a:latin typeface="Apercu Light"/>
                <a:cs typeface="Apercu Light"/>
              </a:defRPr>
            </a:lvl5pPr>
          </a:lstStyle>
          <a:p>
            <a:pPr lv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pic>
        <p:nvPicPr>
          <p:cNvPr id="11" name="Espace réservé du contenu 3" descr="logo allongé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40" y="4626189"/>
            <a:ext cx="1090464" cy="376501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457200" y="430452"/>
            <a:ext cx="8229600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2062480" y="284480"/>
            <a:ext cx="4998720" cy="335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195819"/>
            <a:ext cx="8229600" cy="42862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22332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>
            <a:off x="0" y="634604"/>
            <a:ext cx="9144000" cy="0"/>
          </a:xfrm>
          <a:prstGeom prst="line">
            <a:avLst/>
          </a:prstGeom>
          <a:ln w="3175" cmpd="sng">
            <a:solidFill>
              <a:srgbClr val="F14D5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399019"/>
            <a:ext cx="8229600" cy="428625"/>
          </a:xfrm>
        </p:spPr>
        <p:txBody>
          <a:bodyPr>
            <a:normAutofit/>
          </a:bodyPr>
          <a:lstStyle>
            <a:lvl1pPr>
              <a:defRPr sz="2800" spc="300">
                <a:solidFill>
                  <a:srgbClr val="F14D53"/>
                </a:solidFill>
                <a:latin typeface="Lovelo Black"/>
                <a:cs typeface="Lovelo Black"/>
              </a:defRPr>
            </a:lvl1pPr>
          </a:lstStyle>
          <a:p>
            <a:r>
              <a:rPr lang="fr-CA" noProof="0" dirty="0"/>
              <a:t>modifiez le titre</a:t>
            </a:r>
          </a:p>
        </p:txBody>
      </p:sp>
      <p:sp>
        <p:nvSpPr>
          <p:cNvPr id="3" name="ZoneTexte 2"/>
          <p:cNvSpPr txBox="1"/>
          <p:nvPr userDrawn="1"/>
        </p:nvSpPr>
        <p:spPr>
          <a:xfrm>
            <a:off x="0" y="2281276"/>
            <a:ext cx="9144000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ovelo Black"/>
                <a:cs typeface="Lovelo Black"/>
              </a:rPr>
              <a:t>QUESTIONS ?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34692" y="1479"/>
            <a:ext cx="9227530" cy="1266249"/>
            <a:chOff x="-45050" y="3896497"/>
            <a:chExt cx="9227530" cy="1266249"/>
          </a:xfrm>
        </p:grpSpPr>
        <p:pic>
          <p:nvPicPr>
            <p:cNvPr id="14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15179"/>
            <a:stretch/>
          </p:blipFill>
          <p:spPr>
            <a:xfrm>
              <a:off x="-45050" y="3896497"/>
              <a:ext cx="5817169" cy="1266249"/>
            </a:xfrm>
            <a:prstGeom prst="rect">
              <a:avLst/>
            </a:prstGeom>
          </p:spPr>
        </p:pic>
        <p:pic>
          <p:nvPicPr>
            <p:cNvPr id="15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8" t="75382"/>
            <a:stretch/>
          </p:blipFill>
          <p:spPr>
            <a:xfrm flipH="1">
              <a:off x="5038698" y="3896497"/>
              <a:ext cx="2428628" cy="1266249"/>
            </a:xfrm>
            <a:prstGeom prst="rect">
              <a:avLst/>
            </a:prstGeom>
          </p:spPr>
        </p:pic>
        <p:pic>
          <p:nvPicPr>
            <p:cNvPr id="17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65453"/>
            <a:stretch/>
          </p:blipFill>
          <p:spPr>
            <a:xfrm flipH="1">
              <a:off x="6813152" y="3896497"/>
              <a:ext cx="2369328" cy="126624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 userDrawn="1"/>
        </p:nvGrpSpPr>
        <p:grpSpPr>
          <a:xfrm>
            <a:off x="-25400" y="3877251"/>
            <a:ext cx="9227530" cy="1266249"/>
            <a:chOff x="-45050" y="3896497"/>
            <a:chExt cx="9227530" cy="1266249"/>
          </a:xfrm>
        </p:grpSpPr>
        <p:pic>
          <p:nvPicPr>
            <p:cNvPr id="23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15179"/>
            <a:stretch/>
          </p:blipFill>
          <p:spPr>
            <a:xfrm>
              <a:off x="-45050" y="3896497"/>
              <a:ext cx="5817169" cy="1266249"/>
            </a:xfrm>
            <a:prstGeom prst="rect">
              <a:avLst/>
            </a:prstGeom>
          </p:spPr>
        </p:pic>
        <p:pic>
          <p:nvPicPr>
            <p:cNvPr id="24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8" t="75382"/>
            <a:stretch/>
          </p:blipFill>
          <p:spPr>
            <a:xfrm flipH="1">
              <a:off x="5038698" y="3896497"/>
              <a:ext cx="2428628" cy="1266249"/>
            </a:xfrm>
            <a:prstGeom prst="rect">
              <a:avLst/>
            </a:prstGeom>
          </p:spPr>
        </p:pic>
        <p:pic>
          <p:nvPicPr>
            <p:cNvPr id="25" name="Image 3" descr="header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82" r="65453"/>
            <a:stretch/>
          </p:blipFill>
          <p:spPr>
            <a:xfrm flipH="1">
              <a:off x="6813152" y="3896497"/>
              <a:ext cx="2369328" cy="1266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76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ss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2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8932-79F8-5D4B-8574-65DAA1C88C55}" type="datetime1">
              <a:rPr lang="fr-CA" smtClean="0"/>
              <a:t>16-06-20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00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74B55-3DA9-B44D-A6BB-FAC3B1479926}" type="datetime1">
              <a:rPr lang="fr-CA" smtClean="0"/>
              <a:t>16-06-20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879B-AC18-6F4D-A005-2188DC2791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3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5" r:id="rId6"/>
    <p:sldLayoutId id="2147483664" r:id="rId7"/>
    <p:sldLayoutId id="2147483654" r:id="rId8"/>
    <p:sldLayoutId id="2147483651" r:id="rId9"/>
    <p:sldLayoutId id="2147483652" r:id="rId10"/>
    <p:sldLayoutId id="2147483653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nstantarticles.fb.com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Caroline VENTÉZOU</a:t>
            </a:r>
          </a:p>
        </p:txBody>
      </p:sp>
    </p:spTree>
    <p:extLst>
      <p:ext uri="{BB962C8B-B14F-4D97-AF65-F5344CB8AC3E}">
        <p14:creationId xmlns:p14="http://schemas.microsoft.com/office/powerpoint/2010/main" val="86542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1. </a:t>
            </a:r>
            <a:r>
              <a:rPr lang="en-CA" dirty="0" err="1"/>
              <a:t>Évolution</a:t>
            </a:r>
            <a:r>
              <a:rPr lang="en-CA" dirty="0"/>
              <a:t> du mobile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10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000" b="1" dirty="0"/>
              <a:t>Qui parmi vous n’a pas abandonné une visite </a:t>
            </a:r>
          </a:p>
          <a:p>
            <a:r>
              <a:rPr lang="fr-CA" sz="2000" b="1" dirty="0"/>
              <a:t>sur un site car la page a mis trop de temps </a:t>
            </a:r>
          </a:p>
          <a:p>
            <a:r>
              <a:rPr lang="fr-CA" sz="2000" b="1" dirty="0"/>
              <a:t>à se charger?</a:t>
            </a:r>
          </a:p>
        </p:txBody>
      </p:sp>
    </p:spTree>
    <p:extLst>
      <p:ext uri="{BB962C8B-B14F-4D97-AF65-F5344CB8AC3E}">
        <p14:creationId xmlns:p14="http://schemas.microsoft.com/office/powerpoint/2010/main" val="1693329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OPTIMISER SA VISIBILITÉ SUR MOBILE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fr-CA" sz="2000" dirty="0"/>
          </a:p>
          <a:p>
            <a:pPr algn="l"/>
            <a:r>
              <a:rPr lang="fr-CA" sz="2000" dirty="0"/>
              <a:t>2. Les updates sur le mobile</a:t>
            </a:r>
          </a:p>
          <a:p>
            <a:endParaRPr lang="fr-CA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11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070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2. Les updates </a:t>
            </a:r>
            <a:r>
              <a:rPr lang="en-CA" dirty="0" err="1"/>
              <a:t>sur</a:t>
            </a:r>
            <a:r>
              <a:rPr lang="en-CA" dirty="0"/>
              <a:t> le mobile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12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dirty="0"/>
              <a:t>          </a:t>
            </a:r>
            <a:r>
              <a:rPr lang="fr-CA" b="1" dirty="0"/>
              <a:t>  Google 								Facebook</a:t>
            </a:r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0550" y="1797050"/>
            <a:ext cx="3492500" cy="2006600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83125" y="1809877"/>
            <a:ext cx="3740150" cy="19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8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13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AMP ? </a:t>
            </a:r>
            <a:r>
              <a:rPr lang="fr-CA" dirty="0" err="1"/>
              <a:t>Accelerated</a:t>
            </a:r>
            <a:r>
              <a:rPr lang="fr-CA" dirty="0"/>
              <a:t> Mobiles Pages </a:t>
            </a:r>
            <a:r>
              <a:rPr lang="fr-CA" b="1" dirty="0"/>
              <a:t>								</a:t>
            </a:r>
            <a:endParaRPr lang="fr-CA" dirty="0"/>
          </a:p>
          <a:p>
            <a:pPr algn="l"/>
            <a:endParaRPr lang="fr-CA" dirty="0"/>
          </a:p>
          <a:p>
            <a:pPr algn="l"/>
            <a:r>
              <a:rPr lang="fr-CA" b="1" dirty="0"/>
              <a:t>Comment ça marche ?</a:t>
            </a:r>
          </a:p>
          <a:p>
            <a:pPr algn="l"/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Les pages doivent être validées par Google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Puis, mises en cache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r>
              <a:rPr lang="fr-CA" dirty="0"/>
              <a:t>		= </a:t>
            </a:r>
            <a:r>
              <a:rPr lang="fr-CA" b="1" dirty="0"/>
              <a:t>Affichage plus rapide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466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14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En image 								</a:t>
            </a:r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</p:txBody>
      </p:sp>
      <p:pic>
        <p:nvPicPr>
          <p:cNvPr id="5" name="Image 4" descr="http://cdn1.tnwcdn.com/wp-content/blogs.dir/1/files/2016/04/google-amp-projec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00" y="1232760"/>
            <a:ext cx="5623155" cy="3017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22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15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fr-CA" b="1" dirty="0"/>
          </a:p>
          <a:p>
            <a:pPr algn="l"/>
            <a:r>
              <a:rPr lang="fr-CA" b="1" dirty="0"/>
              <a:t>Autre petit nom : </a:t>
            </a:r>
            <a:r>
              <a:rPr lang="fr-CA" dirty="0"/>
              <a:t>FBIA</a:t>
            </a:r>
          </a:p>
          <a:p>
            <a:pPr algn="l"/>
            <a:endParaRPr lang="fr-CA" b="1" dirty="0"/>
          </a:p>
          <a:p>
            <a:pPr algn="l"/>
            <a:r>
              <a:rPr lang="fr-CA" b="1" dirty="0"/>
              <a:t>Lancement : </a:t>
            </a:r>
            <a:r>
              <a:rPr lang="fr-CA" dirty="0"/>
              <a:t>Fin 2015		</a:t>
            </a:r>
            <a:r>
              <a:rPr lang="fr-CA" b="1" dirty="0"/>
              <a:t>					</a:t>
            </a:r>
            <a:endParaRPr lang="fr-CA" dirty="0"/>
          </a:p>
          <a:p>
            <a:pPr algn="l"/>
            <a:endParaRPr lang="fr-CA" dirty="0"/>
          </a:p>
          <a:p>
            <a:pPr algn="l"/>
            <a:r>
              <a:rPr lang="fr-CA" b="1" dirty="0"/>
              <a:t>Comment ça marche ?</a:t>
            </a: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Les pages sont pré-chargées sur les serveurs de Facebook.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r>
              <a:rPr lang="fr-CA" b="1" dirty="0"/>
              <a:t>Quelques chiffres :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Affichage de l’article </a:t>
            </a:r>
            <a:r>
              <a:rPr lang="fr-CA" b="1" dirty="0"/>
              <a:t>10x plus rapide</a:t>
            </a:r>
            <a:r>
              <a:rPr lang="fr-CA" dirty="0"/>
              <a:t>,</a:t>
            </a:r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20% </a:t>
            </a:r>
            <a:r>
              <a:rPr lang="fr-CA" dirty="0"/>
              <a:t>plus de clics,</a:t>
            </a:r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30%</a:t>
            </a:r>
            <a:r>
              <a:rPr lang="fr-CA" dirty="0"/>
              <a:t> plus de chance d’être partagé,</a:t>
            </a:r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70%</a:t>
            </a:r>
            <a:r>
              <a:rPr lang="fr-CA" dirty="0"/>
              <a:t> moins d’abandon.</a:t>
            </a:r>
          </a:p>
          <a:p>
            <a:pPr algn="l"/>
            <a:endParaRPr lang="fr-CA" dirty="0"/>
          </a:p>
        </p:txBody>
      </p:sp>
      <p:pic>
        <p:nvPicPr>
          <p:cNvPr id="5" name="Image 4" descr="Capture d’écran 2016-05-29 à 19.06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4" y="972514"/>
            <a:ext cx="393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9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16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En Image </a:t>
            </a:r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23" y="1088665"/>
            <a:ext cx="3959877" cy="33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4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OPTIMISER SA VISIBILITÉ SUR MOBILE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fr-CA" sz="2000" dirty="0"/>
          </a:p>
          <a:p>
            <a:pPr algn="l"/>
            <a:r>
              <a:rPr lang="fr-CA" sz="2000" dirty="0"/>
              <a:t>3. Comment les installer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17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9233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3. Comment les installer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18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b="1" dirty="0"/>
              <a:t>Quel CMS utilisez-vous ?</a:t>
            </a:r>
          </a:p>
        </p:txBody>
      </p:sp>
    </p:spTree>
    <p:extLst>
      <p:ext uri="{BB962C8B-B14F-4D97-AF65-F5344CB8AC3E}">
        <p14:creationId xmlns:p14="http://schemas.microsoft.com/office/powerpoint/2010/main" val="31662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19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822960"/>
            <a:ext cx="8229600" cy="839397"/>
          </a:xfrm>
        </p:spPr>
        <p:txBody>
          <a:bodyPr/>
          <a:lstStyle/>
          <a:p>
            <a:pPr algn="l"/>
            <a:r>
              <a:rPr lang="fr-CA" b="1" dirty="0"/>
              <a:t>Utilisateurs WordPress ? </a:t>
            </a:r>
            <a:r>
              <a:rPr lang="fr-CA" dirty="0"/>
              <a:t>Un </a:t>
            </a:r>
            <a:r>
              <a:rPr lang="fr-CA" dirty="0" err="1"/>
              <a:t>plug</a:t>
            </a:r>
            <a:r>
              <a:rPr lang="fr-CA" dirty="0"/>
              <a:t> in et l’affaire est réglée	</a:t>
            </a:r>
          </a:p>
          <a:p>
            <a:pPr algn="l"/>
            <a:endParaRPr lang="fr-CA" dirty="0"/>
          </a:p>
        </p:txBody>
      </p:sp>
      <p:pic>
        <p:nvPicPr>
          <p:cNvPr id="5" name="Image 4" descr="http://winsila.com/wordpress/wp-content/uploads/2016/03/pagefrog-wordpress-am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1" y="1662358"/>
            <a:ext cx="5204381" cy="3104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08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OPTIMISER SA VISIBILITÉ SUR MOBILE</a:t>
            </a:r>
            <a:endParaRPr lang="fr-CA" sz="28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4273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20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354" y="822960"/>
            <a:ext cx="5829446" cy="364744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CA" dirty="0"/>
              <a:t>Nouvelle catégorie dans le menu de navigation WordPress : </a:t>
            </a:r>
            <a:r>
              <a:rPr lang="fr-CA" b="1" dirty="0"/>
              <a:t>Mobile Formats</a:t>
            </a:r>
          </a:p>
          <a:p>
            <a:pPr algn="l"/>
            <a:endParaRPr lang="fr-CA" b="1" dirty="0"/>
          </a:p>
          <a:p>
            <a:pPr algn="l"/>
            <a:r>
              <a:rPr lang="fr-CA" b="1" dirty="0"/>
              <a:t>Activation :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Section</a:t>
            </a:r>
            <a:r>
              <a:rPr lang="fr-CA" b="1" dirty="0"/>
              <a:t> Set Up</a:t>
            </a:r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Activer </a:t>
            </a:r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endParaRPr lang="en-CA" dirty="0"/>
          </a:p>
          <a:p>
            <a:pPr algn="l"/>
            <a:r>
              <a:rPr lang="en-CA" b="1" dirty="0" err="1"/>
              <a:t>Personnalisation</a:t>
            </a:r>
            <a:r>
              <a:rPr lang="en-CA" dirty="0"/>
              <a:t> :</a:t>
            </a:r>
          </a:p>
          <a:p>
            <a:pPr algn="l"/>
            <a:endParaRPr lang="en-CA" dirty="0"/>
          </a:p>
          <a:p>
            <a:pPr marL="285750" indent="-285750" algn="l">
              <a:buFont typeface="Arial"/>
              <a:buChar char="•"/>
            </a:pPr>
            <a:r>
              <a:rPr lang="en-CA" dirty="0"/>
              <a:t>Section </a:t>
            </a:r>
            <a:r>
              <a:rPr lang="en-CA" b="1" dirty="0"/>
              <a:t>Styling</a:t>
            </a:r>
          </a:p>
          <a:p>
            <a:pPr marL="285750" indent="-285750" algn="l">
              <a:buFont typeface="Arial"/>
              <a:buChar char="•"/>
            </a:pPr>
            <a:r>
              <a:rPr lang="en-CA" dirty="0" err="1"/>
              <a:t>Ajout</a:t>
            </a:r>
            <a:r>
              <a:rPr lang="en-CA" dirty="0"/>
              <a:t> de </a:t>
            </a:r>
            <a:r>
              <a:rPr lang="en-CA" dirty="0" err="1"/>
              <a:t>votre</a:t>
            </a:r>
            <a:r>
              <a:rPr lang="en-CA" dirty="0"/>
              <a:t> </a:t>
            </a:r>
            <a:r>
              <a:rPr lang="en-CA" b="1" dirty="0"/>
              <a:t>logo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009967"/>
            <a:ext cx="1523365" cy="3123565"/>
          </a:xfrm>
          <a:prstGeom prst="rect">
            <a:avLst/>
          </a:prstGeom>
        </p:spPr>
      </p:pic>
      <p:pic>
        <p:nvPicPr>
          <p:cNvPr id="7" name="Image 6" descr="Capture d’écran 2016-05-29 à 18.47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52" y="3155739"/>
            <a:ext cx="2008752" cy="754557"/>
          </a:xfrm>
          <a:prstGeom prst="rect">
            <a:avLst/>
          </a:prstGeom>
        </p:spPr>
      </p:pic>
      <p:pic>
        <p:nvPicPr>
          <p:cNvPr id="6" name="Image 5" descr="Capture d’écran 2016-05-29 à 18.48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09" y="2370574"/>
            <a:ext cx="5369256" cy="8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8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21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808008"/>
            <a:ext cx="4230355" cy="2255211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162712" y="1874838"/>
            <a:ext cx="5972810" cy="28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22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Astuce image :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300x300 pixels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r>
              <a:rPr lang="fr-CA" dirty="0"/>
              <a:t>PC :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r>
              <a:rPr lang="fr-CA" dirty="0"/>
              <a:t>MAC :</a:t>
            </a:r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383612"/>
            <a:ext cx="5275580" cy="475615"/>
          </a:xfrm>
          <a:prstGeom prst="rect">
            <a:avLst/>
          </a:prstGeom>
        </p:spPr>
      </p:pic>
      <p:pic>
        <p:nvPicPr>
          <p:cNvPr id="9" name="Image 8" descr="Capture d’écran 2016-05-29 à 14.2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67" y="2969299"/>
            <a:ext cx="3380270" cy="1423272"/>
          </a:xfrm>
          <a:prstGeom prst="rect">
            <a:avLst/>
          </a:prstGeom>
        </p:spPr>
      </p:pic>
      <p:pic>
        <p:nvPicPr>
          <p:cNvPr id="10" name="Image 9" descr="Capture d’écran 2016-05-29 à 14.25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74" y="3147971"/>
            <a:ext cx="33274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23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Changements dans WordPress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Mobile </a:t>
            </a:r>
            <a:r>
              <a:rPr lang="fr-CA" dirty="0" err="1"/>
              <a:t>Friendly</a:t>
            </a:r>
            <a:r>
              <a:rPr lang="fr-CA" dirty="0"/>
              <a:t> or not ?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5" name="Image 4" descr="Capture d’écran 2016-05-29 à 14.3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8000"/>
            <a:ext cx="8229600" cy="35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1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24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Changements dans WordPress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Aperçu mobile 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6" name="Image 5" descr="Capture d’écran 2016-05-29 à 14.4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33" y="1500571"/>
            <a:ext cx="6527443" cy="32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6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25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Outils 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b="1" dirty="0"/>
              <a:t>Google </a:t>
            </a:r>
            <a:r>
              <a:rPr lang="fr-FR" b="1" dirty="0" err="1"/>
              <a:t>Search</a:t>
            </a:r>
            <a:r>
              <a:rPr lang="fr-FR" b="1" dirty="0"/>
              <a:t> Console (Google Webmaster Tools)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Permet de connaître le nombre de pages contenant des erreurs.</a:t>
            </a:r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Google AMP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822960"/>
            <a:ext cx="2921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5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26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 </a:t>
            </a:r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Google AMP</a:t>
            </a: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9000" y="995008"/>
            <a:ext cx="1885315" cy="2742565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24315" y="2684182"/>
            <a:ext cx="5972810" cy="14643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822960"/>
            <a:ext cx="2921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4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27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Outils 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b="1" dirty="0"/>
              <a:t>Outil de test des données structurées de Google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Permet de connaître les erreurs contenues dans une page</a:t>
            </a:r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Google AMP</a:t>
            </a:r>
          </a:p>
        </p:txBody>
      </p:sp>
      <p:pic>
        <p:nvPicPr>
          <p:cNvPr id="7" name="Image 6" descr="Capture d’écran 2016-05-29 à 14.30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22960"/>
            <a:ext cx="5829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49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28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Google AMP</a:t>
            </a:r>
          </a:p>
        </p:txBody>
      </p:sp>
      <p:pic>
        <p:nvPicPr>
          <p:cNvPr id="7" name="Image 6" descr="Capture d’écran 2016-05-29 à 14.3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22960"/>
            <a:ext cx="5829300" cy="62230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952458" y="1538650"/>
            <a:ext cx="6848735" cy="28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Google AMP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29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CA" b="1" dirty="0"/>
              <a:t>Autre CMS ?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Suivre la procédure de Google pour développeurs sur le site AMP Project 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5" name="Image 4" descr="Capture d’écran 2016-05-29 à 14.34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02" y="1699713"/>
            <a:ext cx="7119814" cy="34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4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>Mediative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1200" y="1056639"/>
            <a:ext cx="5892800" cy="237744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CA" dirty="0"/>
              <a:t>Stratège SEO Senior chez Mediative </a:t>
            </a:r>
          </a:p>
          <a:p>
            <a:pPr algn="l"/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Mes clients</a:t>
            </a:r>
            <a:r>
              <a:rPr lang="fr-CA" dirty="0"/>
              <a:t> :</a:t>
            </a:r>
          </a:p>
          <a:p>
            <a:pPr algn="l"/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Mon quotidien?</a:t>
            </a:r>
          </a:p>
          <a:p>
            <a:pPr algn="l"/>
            <a:endParaRPr lang="fr-CA" dirty="0"/>
          </a:p>
          <a:p>
            <a:pPr marL="742950" lvl="1" indent="-285750" algn="l">
              <a:buFont typeface="Arial"/>
              <a:buChar char="•"/>
            </a:pPr>
            <a:r>
              <a:rPr lang="fr-CA" dirty="0"/>
              <a:t>Stratégies d’optimisation SEO,</a:t>
            </a:r>
          </a:p>
          <a:p>
            <a:pPr marL="742950" lvl="1" indent="-285750" algn="l">
              <a:buFont typeface="Arial"/>
              <a:buChar char="•"/>
            </a:pPr>
            <a:endParaRPr lang="fr-CA" dirty="0"/>
          </a:p>
          <a:p>
            <a:pPr marL="742950" lvl="1" indent="-285750" algn="l">
              <a:buFont typeface="Arial"/>
              <a:buChar char="•"/>
            </a:pPr>
            <a:r>
              <a:rPr lang="fr-CA" dirty="0"/>
              <a:t>Veille continue sur l’industrie,</a:t>
            </a:r>
          </a:p>
          <a:p>
            <a:pPr marL="742950" lvl="1" indent="-285750" algn="l">
              <a:buFont typeface="Arial"/>
              <a:buChar char="•"/>
            </a:pPr>
            <a:endParaRPr lang="fr-CA" dirty="0"/>
          </a:p>
          <a:p>
            <a:pPr marL="742950" lvl="1" indent="-285750" algn="l">
              <a:buFont typeface="Arial"/>
              <a:buChar char="•"/>
            </a:pPr>
            <a:r>
              <a:rPr lang="fr-CA" dirty="0"/>
              <a:t>Lier le SEO à d’autres expertises (PPC, social, marketing,</a:t>
            </a:r>
            <a:r>
              <a:rPr lang="is-IS" dirty="0"/>
              <a:t>…)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1422400"/>
            <a:ext cx="596900" cy="596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1320800"/>
            <a:ext cx="762000" cy="76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00583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1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30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822960"/>
            <a:ext cx="3626262" cy="3647441"/>
          </a:xfrm>
        </p:spPr>
        <p:txBody>
          <a:bodyPr/>
          <a:lstStyle/>
          <a:p>
            <a:pPr algn="l"/>
            <a:r>
              <a:rPr lang="fr-CA" b="1" dirty="0"/>
              <a:t>WordPress ?</a:t>
            </a:r>
          </a:p>
          <a:p>
            <a:pPr algn="l"/>
            <a:endParaRPr lang="fr-CA" b="1" dirty="0"/>
          </a:p>
          <a:p>
            <a:pPr algn="l"/>
            <a:r>
              <a:rPr lang="fr-CA" dirty="0"/>
              <a:t>Autre</a:t>
            </a:r>
            <a:r>
              <a:rPr lang="fr-CA" b="1" dirty="0"/>
              <a:t> CMS ?</a:t>
            </a:r>
          </a:p>
          <a:p>
            <a:pPr algn="l"/>
            <a:endParaRPr lang="fr-CA" b="1" dirty="0"/>
          </a:p>
          <a:p>
            <a:pPr algn="l"/>
            <a:r>
              <a:rPr lang="fr-CA" b="1" dirty="0"/>
              <a:t>= </a:t>
            </a:r>
            <a:r>
              <a:rPr lang="fr-CA" dirty="0"/>
              <a:t>Même combat</a:t>
            </a:r>
          </a:p>
          <a:p>
            <a:pPr algn="l"/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068" y="1127646"/>
            <a:ext cx="2838678" cy="28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6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31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354" y="822960"/>
            <a:ext cx="5829446" cy="3647441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Utilisateur WordPress : </a:t>
            </a:r>
            <a:r>
              <a:rPr lang="fr-CA" b="1" dirty="0"/>
              <a:t>Plug in Page </a:t>
            </a:r>
            <a:r>
              <a:rPr lang="fr-CA" b="1" dirty="0" err="1"/>
              <a:t>Frog</a:t>
            </a:r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endParaRPr lang="fr-CA" b="1" dirty="0"/>
          </a:p>
          <a:p>
            <a:pPr algn="l"/>
            <a:r>
              <a:rPr lang="fr-CA" b="1" dirty="0"/>
              <a:t>Activation :</a:t>
            </a:r>
          </a:p>
          <a:p>
            <a:pPr marL="285750" indent="-285750" algn="l">
              <a:buFont typeface="Arial"/>
              <a:buChar char="•"/>
            </a:pPr>
            <a:r>
              <a:rPr lang="fr-CA" dirty="0"/>
              <a:t>Section</a:t>
            </a:r>
            <a:r>
              <a:rPr lang="fr-CA" b="1" dirty="0"/>
              <a:t> Set Up</a:t>
            </a:r>
          </a:p>
          <a:p>
            <a:pPr marL="285750" indent="-285750" algn="l">
              <a:buFont typeface="Arial"/>
              <a:buChar char="•"/>
            </a:pPr>
            <a:r>
              <a:rPr lang="fr-CA" b="1" dirty="0"/>
              <a:t>Activer </a:t>
            </a:r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pPr marL="285750" indent="-285750" algn="l">
              <a:buFont typeface="Arial"/>
              <a:buChar char="•"/>
            </a:pPr>
            <a:endParaRPr lang="fr-CA" b="1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69619" y="1154662"/>
            <a:ext cx="1523365" cy="3123565"/>
          </a:xfrm>
          <a:prstGeom prst="rect">
            <a:avLst/>
          </a:prstGeom>
        </p:spPr>
      </p:pic>
      <p:pic>
        <p:nvPicPr>
          <p:cNvPr id="8" name="Image 7" descr="Capture d’écran 2016-05-29 à 18.45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20" y="1294605"/>
            <a:ext cx="1780041" cy="698248"/>
          </a:xfrm>
          <a:prstGeom prst="rect">
            <a:avLst/>
          </a:prstGeom>
        </p:spPr>
      </p:pic>
      <p:pic>
        <p:nvPicPr>
          <p:cNvPr id="9" name="Image 8" descr="Capture d’écran 2016-05-29 à 18.5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67" y="3252968"/>
            <a:ext cx="5739289" cy="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9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32</a:t>
            </a:fld>
            <a:r>
              <a:rPr lang="en-CA"/>
              <a:t> -</a:t>
            </a:r>
            <a:endParaRPr lang="en-CA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rcRect l="-62813" r="-62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972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33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7" name="Espace réservé du contenu 3"/>
          <p:cNvSpPr>
            <a:spLocks noGrp="1"/>
          </p:cNvSpPr>
          <p:nvPr>
            <p:ph idx="1"/>
          </p:nvPr>
        </p:nvSpPr>
        <p:spPr>
          <a:xfrm>
            <a:off x="457200" y="822960"/>
            <a:ext cx="3878058" cy="3647441"/>
          </a:xfrm>
        </p:spPr>
        <p:txBody>
          <a:bodyPr/>
          <a:lstStyle/>
          <a:p>
            <a:pPr algn="l"/>
            <a:r>
              <a:rPr lang="fr-CA" b="1" dirty="0"/>
              <a:t>Inscription au projet FBIA </a:t>
            </a:r>
          </a:p>
          <a:p>
            <a:pPr algn="l"/>
            <a:endParaRPr lang="fr-CA" b="1" dirty="0"/>
          </a:p>
          <a:p>
            <a:pPr marL="285750" indent="-285750" algn="l">
              <a:buFont typeface="Arial"/>
              <a:buChar char="•"/>
            </a:pPr>
            <a:r>
              <a:rPr lang="fr-CA" dirty="0">
                <a:hlinkClick r:id="rId2"/>
              </a:rPr>
              <a:t>https://instantarticles.fb.com/</a:t>
            </a: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 err="1"/>
              <a:t>Sign</a:t>
            </a:r>
            <a:r>
              <a:rPr lang="fr-CA" dirty="0"/>
              <a:t> in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Sélectionner la Fan Page</a:t>
            </a:r>
          </a:p>
          <a:p>
            <a:pPr algn="l"/>
            <a:endParaRPr lang="fr-CA" dirty="0"/>
          </a:p>
          <a:p>
            <a:pPr algn="l"/>
            <a:endParaRPr lang="fr-CA" dirty="0"/>
          </a:p>
        </p:txBody>
      </p:sp>
      <p:pic>
        <p:nvPicPr>
          <p:cNvPr id="5" name="Image 4" descr="Capture d’écran 2016-05-29 à 18.5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72" y="739114"/>
            <a:ext cx="3534756" cy="1533147"/>
          </a:xfrm>
          <a:prstGeom prst="rect">
            <a:avLst/>
          </a:prstGeom>
        </p:spPr>
      </p:pic>
      <p:pic>
        <p:nvPicPr>
          <p:cNvPr id="6" name="Image 5" descr="Capture d’écran 2016-05-29 à 18.57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72" y="2560660"/>
            <a:ext cx="3534756" cy="19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95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34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Facebook Instant Article</a:t>
            </a:r>
          </a:p>
        </p:txBody>
      </p:sp>
      <p:sp>
        <p:nvSpPr>
          <p:cNvPr id="7" name="Espace réservé du contenu 3"/>
          <p:cNvSpPr>
            <a:spLocks noGrp="1"/>
          </p:cNvSpPr>
          <p:nvPr>
            <p:ph idx="1"/>
          </p:nvPr>
        </p:nvSpPr>
        <p:spPr>
          <a:xfrm>
            <a:off x="457200" y="822961"/>
            <a:ext cx="8229600" cy="655214"/>
          </a:xfrm>
        </p:spPr>
        <p:txBody>
          <a:bodyPr/>
          <a:lstStyle/>
          <a:p>
            <a:pPr algn="l"/>
            <a:r>
              <a:rPr lang="fr-CA" dirty="0"/>
              <a:t>Nouvelle catégorie dans le menu : </a:t>
            </a:r>
            <a:r>
              <a:rPr lang="fr-CA" b="1" dirty="0"/>
              <a:t>Outils de publication</a:t>
            </a:r>
            <a:endParaRPr lang="fr-CA" dirty="0"/>
          </a:p>
        </p:txBody>
      </p:sp>
      <p:pic>
        <p:nvPicPr>
          <p:cNvPr id="3" name="Image 2" descr="Capture d’écran 2016-05-29 à 19.0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3870"/>
            <a:ext cx="6490258" cy="3059150"/>
          </a:xfrm>
          <a:prstGeom prst="rect">
            <a:avLst/>
          </a:prstGeom>
        </p:spPr>
      </p:pic>
      <p:pic>
        <p:nvPicPr>
          <p:cNvPr id="8" name="Image 7" descr="Capture d’écran 2016-05-29 à 19.05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81" y="1981234"/>
            <a:ext cx="3229319" cy="15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3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35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dirty="0"/>
              <a:t>Installation dans Facebook :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9" name="Image 8" descr="Capture d’écran 2016-05-29 à 19.1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8" y="1311251"/>
            <a:ext cx="5601324" cy="2973011"/>
          </a:xfrm>
          <a:prstGeom prst="rect">
            <a:avLst/>
          </a:prstGeom>
        </p:spPr>
      </p:pic>
      <p:pic>
        <p:nvPicPr>
          <p:cNvPr id="11" name="Image 10" descr="Capture d’écran 2016-05-29 à 19.18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12" y="1553003"/>
            <a:ext cx="2401993" cy="23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5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36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dirty="0"/>
              <a:t>Installation dans Facebook :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9" name="Image 8" descr="Capture d’écran 2016-05-29 à 19.1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8" y="1311251"/>
            <a:ext cx="5601324" cy="2973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595" y="3208188"/>
            <a:ext cx="5188101" cy="1032278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 9" descr="gif eas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88" y="2241464"/>
            <a:ext cx="2562588" cy="135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30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37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fr-FR" b="1" dirty="0"/>
              <a:t>Revendiquer des </a:t>
            </a:r>
            <a:r>
              <a:rPr lang="fr-FR" b="1" dirty="0" err="1"/>
              <a:t>URLs</a:t>
            </a:r>
            <a:endParaRPr lang="fr-FR" b="1" dirty="0"/>
          </a:p>
          <a:p>
            <a:pPr algn="l"/>
            <a:endParaRPr lang="fr-FR" dirty="0"/>
          </a:p>
          <a:p>
            <a:pPr marL="342900" indent="-342900" algn="l">
              <a:buAutoNum type="arabicPeriod"/>
            </a:pPr>
            <a:r>
              <a:rPr lang="fr-FR" dirty="0"/>
              <a:t>Dans le code source du blog, intégration de la balise </a:t>
            </a:r>
          </a:p>
          <a:p>
            <a:pPr marL="342900" indent="-342900" algn="l">
              <a:buAutoNum type="arabicPeriod"/>
            </a:pPr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marL="742950" lvl="1" indent="-285750" algn="l">
              <a:buFont typeface="Arial"/>
              <a:buChar char="•"/>
            </a:pPr>
            <a:r>
              <a:rPr lang="fr-FR" dirty="0"/>
              <a:t>Code source d’un site WordPress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marL="742950" lvl="1" indent="-285750" algn="l">
              <a:buFont typeface="Arial"/>
              <a:buChar char="•"/>
            </a:pPr>
            <a:endParaRPr lang="fr-FR" dirty="0"/>
          </a:p>
          <a:p>
            <a:pPr marL="742950" lvl="1" indent="-285750" algn="l">
              <a:buFont typeface="Arial"/>
              <a:buChar char="•"/>
            </a:pPr>
            <a:r>
              <a:rPr lang="fr-FR" dirty="0"/>
              <a:t>Balise &lt;</a:t>
            </a:r>
            <a:r>
              <a:rPr lang="fr-FR" dirty="0" err="1"/>
              <a:t>head</a:t>
            </a:r>
            <a:r>
              <a:rPr lang="fr-FR" dirty="0"/>
              <a:t>&gt;</a:t>
            </a:r>
          </a:p>
        </p:txBody>
      </p:sp>
      <p:pic>
        <p:nvPicPr>
          <p:cNvPr id="3" name="Image 2" descr="Capture d’écran 2016-05-29 à 19.31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" y="1672452"/>
            <a:ext cx="7722523" cy="818116"/>
          </a:xfrm>
          <a:prstGeom prst="rect">
            <a:avLst/>
          </a:prstGeom>
        </p:spPr>
      </p:pic>
      <p:pic>
        <p:nvPicPr>
          <p:cNvPr id="5" name="Image 4" descr="Capture d’écran 2016-05-29 à 19.33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97" y="2715209"/>
            <a:ext cx="2280562" cy="1328552"/>
          </a:xfrm>
          <a:prstGeom prst="rect">
            <a:avLst/>
          </a:prstGeom>
        </p:spPr>
      </p:pic>
      <p:pic>
        <p:nvPicPr>
          <p:cNvPr id="11" name="Image 10" descr="Capture d’écran 2016-05-29 à 19.37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58" y="3122105"/>
            <a:ext cx="1452742" cy="503237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4236729" y="3416226"/>
            <a:ext cx="733491" cy="0"/>
          </a:xfrm>
          <a:prstGeom prst="straightConnector1">
            <a:avLst/>
          </a:prstGeom>
          <a:ln>
            <a:solidFill>
              <a:srgbClr val="F14D5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705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38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Revendiquer des </a:t>
            </a:r>
            <a:r>
              <a:rPr lang="fr-FR" b="1" dirty="0" err="1"/>
              <a:t>URLs</a:t>
            </a:r>
            <a:endParaRPr lang="fr-FR" b="1" dirty="0"/>
          </a:p>
          <a:p>
            <a:pPr algn="l"/>
            <a:endParaRPr lang="fr-FR" dirty="0"/>
          </a:p>
          <a:p>
            <a:pPr algn="l"/>
            <a:r>
              <a:rPr lang="fr-FR" dirty="0"/>
              <a:t>2. Dans la section des outils de publication</a:t>
            </a:r>
          </a:p>
          <a:p>
            <a:pPr algn="l"/>
            <a:endParaRPr lang="fr-FR" dirty="0"/>
          </a:p>
          <a:p>
            <a:pPr marL="742950" lvl="1" indent="-285750" algn="l">
              <a:buFont typeface="Arial"/>
              <a:buChar char="•"/>
            </a:pPr>
            <a:r>
              <a:rPr lang="fr-FR" dirty="0"/>
              <a:t>Intégrer 10 </a:t>
            </a:r>
            <a:r>
              <a:rPr lang="fr-FR" dirty="0" err="1"/>
              <a:t>URLs</a:t>
            </a:r>
            <a:r>
              <a:rPr lang="fr-FR" dirty="0"/>
              <a:t> d’articles de votre blogue 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6" name="Image 5" descr="Capture d’écran 2016-05-29 à 19.3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1" y="2928796"/>
            <a:ext cx="6344424" cy="11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39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822960"/>
            <a:ext cx="4064167" cy="3647441"/>
          </a:xfrm>
        </p:spPr>
        <p:txBody>
          <a:bodyPr/>
          <a:lstStyle/>
          <a:p>
            <a:pPr algn="l"/>
            <a:r>
              <a:rPr lang="fr-FR" b="1" dirty="0"/>
              <a:t>Créer des modèles de styles</a:t>
            </a:r>
          </a:p>
          <a:p>
            <a:pPr algn="l"/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dirty="0"/>
              <a:t>Ajout de votre logo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dirty="0"/>
              <a:t>300x300 pixels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pic>
        <p:nvPicPr>
          <p:cNvPr id="3" name="Image 2" descr="Capture d’écran 2016-05-29 à 19.4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39" y="974502"/>
            <a:ext cx="3967666" cy="31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/>
            </a:r>
            <a:br>
              <a:rPr lang="en-CA" dirty="0"/>
            </a:br>
            <a:r>
              <a:rPr lang="en-CA" dirty="0" err="1"/>
              <a:t>Une</a:t>
            </a:r>
            <a:r>
              <a:rPr lang="en-CA" dirty="0"/>
              <a:t> Chic Geek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1200" y="1056639"/>
            <a:ext cx="5892800" cy="2377441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r-CA" dirty="0"/>
              <a:t>Blogue </a:t>
            </a:r>
            <a:r>
              <a:rPr lang="fr-CA" dirty="0" err="1"/>
              <a:t>Lifestyle</a:t>
            </a:r>
            <a:endParaRPr lang="fr-CA" dirty="0"/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Partager mes coups de cœur</a:t>
            </a:r>
          </a:p>
          <a:p>
            <a:pPr marL="285750" indent="-285750" algn="l">
              <a:buFont typeface="Arial"/>
              <a:buChar char="•"/>
            </a:pPr>
            <a:endParaRPr lang="fr-CA" dirty="0"/>
          </a:p>
          <a:p>
            <a:pPr marL="285750" indent="-285750" algn="l">
              <a:buFont typeface="Arial"/>
              <a:buChar char="•"/>
            </a:pPr>
            <a:r>
              <a:rPr lang="fr-CA" dirty="0"/>
              <a:t>Tester des optimisations SEO</a:t>
            </a:r>
          </a:p>
        </p:txBody>
      </p:sp>
      <p:pic>
        <p:nvPicPr>
          <p:cNvPr id="9" name="Image 8" descr="RondRose_UneChicGee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44"/>
            <a:ext cx="1140856" cy="1140856"/>
          </a:xfrm>
          <a:prstGeom prst="rect">
            <a:avLst/>
          </a:prstGeom>
        </p:spPr>
      </p:pic>
      <p:pic>
        <p:nvPicPr>
          <p:cNvPr id="10" name="Image 9" descr="Capture d’écran 2016-05-28 à 17.39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2800"/>
            <a:ext cx="3168564" cy="15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5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40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Création d’articles</a:t>
            </a:r>
          </a:p>
          <a:p>
            <a:pPr algn="l"/>
            <a:endParaRPr lang="fr-FR" dirty="0"/>
          </a:p>
          <a:p>
            <a:pPr marL="342900" indent="-342900" algn="l">
              <a:buAutoNum type="arabicPeriod"/>
            </a:pPr>
            <a:r>
              <a:rPr lang="fr-FR" dirty="0"/>
              <a:t>Se rendre sur « Articles en production »</a:t>
            </a:r>
          </a:p>
          <a:p>
            <a:pPr marL="342900" indent="-342900" algn="l">
              <a:buAutoNum type="arabicPeriod"/>
            </a:pPr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2. Sélectionner </a:t>
            </a:r>
            <a:r>
              <a:rPr lang="fr-FR" b="1" dirty="0"/>
              <a:t>Créer</a:t>
            </a:r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3" name="Image 2" descr="Capture d’écran 2016-05-29 à 19.59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0" y="1924505"/>
            <a:ext cx="7540371" cy="760851"/>
          </a:xfrm>
          <a:prstGeom prst="rect">
            <a:avLst/>
          </a:prstGeom>
        </p:spPr>
      </p:pic>
      <p:pic>
        <p:nvPicPr>
          <p:cNvPr id="5" name="Image 4" descr="Capture d’écran 2016-05-29 à 19.59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1" y="3289880"/>
            <a:ext cx="7906919" cy="10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41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822960"/>
            <a:ext cx="3626262" cy="3647441"/>
          </a:xfrm>
        </p:spPr>
        <p:txBody>
          <a:bodyPr/>
          <a:lstStyle/>
          <a:p>
            <a:r>
              <a:rPr lang="fr-FR" dirty="0"/>
              <a:t>Facebook veut du code !!!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 descr="Capture d’écran 2016-05-29 à 20.0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96" y="844858"/>
            <a:ext cx="2868222" cy="36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9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42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5060538" y="822960"/>
            <a:ext cx="3626262" cy="3647441"/>
          </a:xfrm>
        </p:spPr>
        <p:txBody>
          <a:bodyPr/>
          <a:lstStyle/>
          <a:p>
            <a:r>
              <a:rPr lang="fr-FR" dirty="0"/>
              <a:t>Ryan a la solution !!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 descr="Capture d’écran 2016-05-29 à 20.1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2960"/>
            <a:ext cx="4157683" cy="36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8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43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FR" b="1" dirty="0"/>
              <a:t>Création d’articles</a:t>
            </a: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3. Intégration du </a:t>
            </a:r>
            <a:r>
              <a:rPr lang="fr-FR" b="1" dirty="0"/>
              <a:t>Code</a:t>
            </a:r>
          </a:p>
          <a:p>
            <a:pPr algn="l"/>
            <a:endParaRPr lang="fr-FR" b="1" dirty="0"/>
          </a:p>
          <a:p>
            <a:pPr algn="l"/>
            <a:r>
              <a:rPr lang="fr-FR" b="1" dirty="0"/>
              <a:t>					Code source </a:t>
            </a:r>
            <a:r>
              <a:rPr lang="fr-FR" dirty="0"/>
              <a:t>(</a:t>
            </a:r>
            <a:r>
              <a:rPr lang="fr-FR" dirty="0" err="1"/>
              <a:t>Ctlr+U</a:t>
            </a:r>
            <a:r>
              <a:rPr lang="fr-FR" dirty="0"/>
              <a:t> ou </a:t>
            </a:r>
            <a:r>
              <a:rPr lang="fr-FR" dirty="0" err="1"/>
              <a:t>Alt+Command+U</a:t>
            </a:r>
            <a:r>
              <a:rPr lang="fr-FR" dirty="0"/>
              <a:t>)</a:t>
            </a:r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6" name="Image 5" descr="Capture d’écran 2016-05-29 à 20.00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1" y="1894253"/>
            <a:ext cx="1211997" cy="2482785"/>
          </a:xfrm>
          <a:prstGeom prst="rect">
            <a:avLst/>
          </a:prstGeom>
        </p:spPr>
      </p:pic>
      <p:pic>
        <p:nvPicPr>
          <p:cNvPr id="9" name="Image 8" descr="Capture d’écran 2016-05-29 à 20.0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22" y="2577525"/>
            <a:ext cx="6210038" cy="15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8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44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b="1" dirty="0"/>
              <a:t>Création d’articles</a:t>
            </a: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3. Intégration du </a:t>
            </a:r>
            <a:r>
              <a:rPr lang="fr-FR" b="1" dirty="0"/>
              <a:t>Code</a:t>
            </a:r>
          </a:p>
          <a:p>
            <a:pPr algn="l"/>
            <a:r>
              <a:rPr lang="fr-FR" dirty="0"/>
              <a:t> 		</a:t>
            </a:r>
            <a:r>
              <a:rPr lang="fr-FR" sz="1400" dirty="0"/>
              <a:t>Copier et coller dans « outils de publication » sur Facebook</a:t>
            </a:r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  <a:p>
            <a:pPr algn="l"/>
            <a:endParaRPr lang="fr-FR" sz="1400" dirty="0"/>
          </a:p>
        </p:txBody>
      </p:sp>
      <p:pic>
        <p:nvPicPr>
          <p:cNvPr id="3" name="Image 2" descr="Capture d’écran 2016-05-29 à 19.5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94" y="2202677"/>
            <a:ext cx="4116306" cy="22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16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45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b="1" dirty="0"/>
              <a:t>Création d’articles</a:t>
            </a: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		</a:t>
            </a:r>
            <a:r>
              <a:rPr lang="fr-FR" sz="1400" dirty="0"/>
              <a:t>Sauvegarder et répéter l’opération pour chaque article dont    		l’URL a été revendiquée.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		Soumettre pour certification</a:t>
            </a:r>
          </a:p>
          <a:p>
            <a:pPr algn="l"/>
            <a:endParaRPr lang="fr-FR" sz="1400" dirty="0"/>
          </a:p>
          <a:p>
            <a:pPr algn="l"/>
            <a:r>
              <a:rPr lang="fr-FR" sz="1400" dirty="0"/>
              <a:t>		Délai de validation : 3 à 5 jours ouvrables</a:t>
            </a:r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</p:txBody>
      </p:sp>
      <p:pic>
        <p:nvPicPr>
          <p:cNvPr id="5" name="Image 4" descr="Capture d’écran 2016-05-29 à 19.5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97201"/>
            <a:ext cx="795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2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46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822960"/>
            <a:ext cx="4020377" cy="3647441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Création d’articles</a:t>
            </a: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dirty="0"/>
              <a:t>	</a:t>
            </a:r>
            <a:endParaRPr lang="fr-FR" sz="1400" dirty="0"/>
          </a:p>
          <a:p>
            <a:r>
              <a:rPr lang="fr-FR" sz="1400" dirty="0"/>
              <a:t>3 à 5 jours ouvrables ?</a:t>
            </a:r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  <a:p>
            <a:pPr algn="l"/>
            <a:endParaRPr lang="fr-FR" sz="1400" dirty="0"/>
          </a:p>
        </p:txBody>
      </p:sp>
      <p:pic>
        <p:nvPicPr>
          <p:cNvPr id="3" name="Image 2" descr="Capture d’écran 2016-05-29 à 22.26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20" y="820026"/>
            <a:ext cx="2977753" cy="36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83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47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Facebook Instant Article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b="1" dirty="0"/>
              <a:t>Explorer Audience Network et demander notifications</a:t>
            </a:r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b="1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pic>
        <p:nvPicPr>
          <p:cNvPr id="6" name="Image 5" descr="Capture d’écran 2016-05-29 à 19.1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5049"/>
            <a:ext cx="5601324" cy="2973011"/>
          </a:xfrm>
          <a:prstGeom prst="rect">
            <a:avLst/>
          </a:prstGeom>
        </p:spPr>
      </p:pic>
      <p:pic>
        <p:nvPicPr>
          <p:cNvPr id="5" name="Image 4" descr="Capture d’écran 2016-05-29 à 22.2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67" y="1571419"/>
            <a:ext cx="2646365" cy="26112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1595" y="2615402"/>
            <a:ext cx="5188101" cy="1140255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46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Bilan</a:t>
            </a:r>
            <a:r>
              <a:rPr lang="en-CA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CA" sz="1400" b="1" dirty="0"/>
              <a:t>Google AMP : </a:t>
            </a:r>
          </a:p>
          <a:p>
            <a:pPr marL="285750" indent="-285750" algn="l">
              <a:buFont typeface="Arial"/>
              <a:buChar char="•"/>
            </a:pPr>
            <a:r>
              <a:rPr lang="fr-CA" sz="1400" dirty="0"/>
              <a:t>Plug In Page </a:t>
            </a:r>
            <a:r>
              <a:rPr lang="fr-CA" sz="1400" dirty="0" err="1"/>
              <a:t>Frog</a:t>
            </a:r>
            <a:endParaRPr lang="fr-CA" sz="1400" dirty="0"/>
          </a:p>
          <a:p>
            <a:pPr marL="285750" indent="-285750" algn="l">
              <a:buFont typeface="Arial"/>
              <a:buChar char="•"/>
            </a:pPr>
            <a:endParaRPr lang="fr-CA" sz="1400" b="1" dirty="0"/>
          </a:p>
          <a:p>
            <a:pPr algn="l"/>
            <a:r>
              <a:rPr lang="fr-CA" sz="1400" b="1" dirty="0"/>
              <a:t>FBIA : </a:t>
            </a:r>
          </a:p>
          <a:p>
            <a:pPr marL="285750" indent="-285750" algn="l">
              <a:buFont typeface="Arial"/>
              <a:buChar char="•"/>
            </a:pPr>
            <a:r>
              <a:rPr lang="fr-CA" sz="1400" dirty="0"/>
              <a:t>Plug In Page </a:t>
            </a:r>
            <a:r>
              <a:rPr lang="fr-CA" sz="1400" dirty="0" err="1"/>
              <a:t>Frog</a:t>
            </a:r>
            <a:endParaRPr lang="fr-CA" sz="1400" dirty="0"/>
          </a:p>
          <a:p>
            <a:pPr marL="285750" indent="-285750" algn="l">
              <a:buFont typeface="Arial"/>
              <a:buChar char="•"/>
            </a:pPr>
            <a:r>
              <a:rPr lang="fr-CA" sz="1400" dirty="0"/>
              <a:t>Soumission des articles sur la Fan Page</a:t>
            </a:r>
          </a:p>
          <a:p>
            <a:pPr marL="285750" indent="-285750" algn="l">
              <a:buFont typeface="Arial"/>
              <a:buChar char="•"/>
            </a:pPr>
            <a:endParaRPr lang="fr-CA" sz="1400" b="1" dirty="0"/>
          </a:p>
          <a:p>
            <a:pPr algn="l"/>
            <a:r>
              <a:rPr lang="fr-CA" sz="1400" b="1" dirty="0"/>
              <a:t>Avantages :</a:t>
            </a:r>
          </a:p>
          <a:p>
            <a:pPr marL="285750" indent="-285750" algn="l">
              <a:buFont typeface="Arial"/>
              <a:buChar char="•"/>
            </a:pPr>
            <a:r>
              <a:rPr lang="fr-CA" sz="1400" dirty="0"/>
              <a:t>Optimisation de la visibilité dans les résultats de recherche </a:t>
            </a:r>
          </a:p>
          <a:p>
            <a:pPr marL="285750" indent="-285750" algn="l">
              <a:buFont typeface="Arial"/>
              <a:buChar char="•"/>
            </a:pPr>
            <a:r>
              <a:rPr lang="fr-CA" sz="1400" dirty="0"/>
              <a:t>Proposer des « Instant Articles » aux </a:t>
            </a:r>
            <a:r>
              <a:rPr lang="fr-CA" sz="1400" dirty="0" err="1"/>
              <a:t>followers</a:t>
            </a:r>
            <a:r>
              <a:rPr lang="fr-CA" sz="1400" dirty="0"/>
              <a:t> d’une Fan Page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48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1865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Bilan</a:t>
            </a:r>
            <a:r>
              <a:rPr lang="en-CA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CA" sz="1400" b="1" dirty="0"/>
              <a:t>Suivi des visites : </a:t>
            </a:r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  <a:p>
            <a:pPr algn="l"/>
            <a:endParaRPr lang="fr-CA" sz="1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49</a:t>
            </a:fld>
            <a:r>
              <a:rPr lang="en-CA"/>
              <a:t> -</a:t>
            </a:r>
            <a:endParaRPr lang="en-CA" dirty="0"/>
          </a:p>
        </p:txBody>
      </p:sp>
      <p:pic>
        <p:nvPicPr>
          <p:cNvPr id="5" name="Image 4" descr="Capture d’écran 2016-05-29 à 22.4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828801"/>
            <a:ext cx="2006600" cy="2641600"/>
          </a:xfrm>
          <a:prstGeom prst="rect">
            <a:avLst/>
          </a:prstGeom>
        </p:spPr>
      </p:pic>
      <p:pic>
        <p:nvPicPr>
          <p:cNvPr id="6" name="Image 5" descr="Capture d’écran 2016-05-29 à 22.49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93" y="2648362"/>
            <a:ext cx="3601107" cy="13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OPTIMISER SA VISIBILITÉ SUR MOBILE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fr-CA" dirty="0"/>
              <a:t>Évolution du mobile</a:t>
            </a:r>
          </a:p>
          <a:p>
            <a:pPr algn="l"/>
            <a:endParaRPr lang="fr-CA" dirty="0"/>
          </a:p>
          <a:p>
            <a:pPr marL="342900" indent="-342900" algn="l">
              <a:buFont typeface="+mj-lt"/>
              <a:buAutoNum type="arabicPeriod"/>
            </a:pPr>
            <a:r>
              <a:rPr lang="fr-CA" dirty="0"/>
              <a:t>Les updates sur le mobile</a:t>
            </a:r>
          </a:p>
          <a:p>
            <a:pPr algn="l"/>
            <a:endParaRPr lang="fr-CA" dirty="0"/>
          </a:p>
          <a:p>
            <a:pPr lvl="1" algn="l"/>
            <a:r>
              <a:rPr lang="fr-CA" dirty="0"/>
              <a:t> Google AMP</a:t>
            </a:r>
          </a:p>
          <a:p>
            <a:pPr lvl="1" algn="l"/>
            <a:endParaRPr lang="fr-CA" dirty="0"/>
          </a:p>
          <a:p>
            <a:pPr lvl="1" algn="l"/>
            <a:r>
              <a:rPr lang="fr-CA" dirty="0"/>
              <a:t> Facebook Instant Article : FBIA</a:t>
            </a:r>
          </a:p>
          <a:p>
            <a:pPr algn="l"/>
            <a:endParaRPr lang="fr-CA" dirty="0"/>
          </a:p>
          <a:p>
            <a:pPr marL="342900" indent="-342900" algn="l">
              <a:buFont typeface="+mj-lt"/>
              <a:buAutoNum type="arabicPeriod"/>
            </a:pPr>
            <a:r>
              <a:rPr lang="fr-CA" dirty="0"/>
              <a:t>Comment les installer?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5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6031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800" b="1" dirty="0"/>
              <a:t>MERCI</a:t>
            </a:r>
          </a:p>
          <a:p>
            <a:endParaRPr lang="fr-CA" sz="1200" b="1" dirty="0"/>
          </a:p>
          <a:p>
            <a:endParaRPr lang="fr-CA" sz="1400" b="1" dirty="0"/>
          </a:p>
          <a:p>
            <a:r>
              <a:rPr lang="fr-CA" sz="1400" b="1" dirty="0" err="1"/>
              <a:t>LinkedIn</a:t>
            </a:r>
            <a:r>
              <a:rPr lang="fr-CA" sz="1400" b="1" dirty="0"/>
              <a:t> :Caroline </a:t>
            </a:r>
            <a:r>
              <a:rPr lang="fr-CA" sz="1400" b="1" dirty="0" err="1"/>
              <a:t>Ventézou</a:t>
            </a:r>
            <a:endParaRPr lang="fr-CA" sz="1400" b="1" dirty="0"/>
          </a:p>
          <a:p>
            <a:r>
              <a:rPr lang="fr-CA" sz="1400" b="1" dirty="0" err="1"/>
              <a:t>Twitter</a:t>
            </a:r>
            <a:r>
              <a:rPr lang="fr-CA" sz="1400" b="1" dirty="0"/>
              <a:t> : @</a:t>
            </a:r>
            <a:r>
              <a:rPr lang="fr-CA" sz="1400" b="1" dirty="0" err="1"/>
              <a:t>KrolineVentezou</a:t>
            </a:r>
            <a:endParaRPr lang="fr-CA" sz="1400" b="1" dirty="0"/>
          </a:p>
          <a:p>
            <a:r>
              <a:rPr lang="fr-CA" sz="1400" b="1" dirty="0"/>
              <a:t>Facebook : Une Chic </a:t>
            </a:r>
            <a:r>
              <a:rPr lang="fr-CA" sz="1400" b="1" dirty="0" err="1"/>
              <a:t>Geek</a:t>
            </a:r>
            <a:endParaRPr lang="fr-CA" sz="1400" b="1" dirty="0"/>
          </a:p>
          <a:p>
            <a:r>
              <a:rPr lang="fr-CA" sz="1400" b="1" dirty="0" err="1"/>
              <a:t>Instagram</a:t>
            </a:r>
            <a:r>
              <a:rPr lang="fr-CA" sz="1400" b="1" dirty="0"/>
              <a:t> : Une Chic </a:t>
            </a:r>
            <a:r>
              <a:rPr lang="fr-CA" sz="1400" b="1" dirty="0" err="1"/>
              <a:t>Geek</a:t>
            </a:r>
            <a:endParaRPr lang="fr-CA" sz="1400" b="1" dirty="0"/>
          </a:p>
          <a:p>
            <a:endParaRPr lang="fr-CA" sz="1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50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6014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67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OPTIMISER SA VISIBILITÉ SUR MOBILE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fr-CA" sz="2800" dirty="0"/>
              <a:t>Évolution du mobile</a:t>
            </a:r>
          </a:p>
          <a:p>
            <a:pPr algn="l"/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6</a:t>
            </a:fld>
            <a:r>
              <a:rPr lang="en-CA"/>
              <a:t>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061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1. </a:t>
            </a:r>
            <a:r>
              <a:rPr lang="en-CA" dirty="0" err="1"/>
              <a:t>Évolution</a:t>
            </a:r>
            <a:r>
              <a:rPr lang="en-CA" dirty="0"/>
              <a:t> du mobile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7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822960"/>
            <a:ext cx="4406900" cy="3647441"/>
          </a:xfrm>
        </p:spPr>
        <p:txBody>
          <a:bodyPr/>
          <a:lstStyle/>
          <a:p>
            <a:pPr algn="l"/>
            <a:r>
              <a:rPr lang="fr-CA" b="1" u="sng" dirty="0"/>
              <a:t>Utilisateurs internet : </a:t>
            </a:r>
          </a:p>
          <a:p>
            <a:pPr algn="l"/>
            <a:endParaRPr lang="fr-CA" dirty="0"/>
          </a:p>
          <a:p>
            <a:pPr algn="l"/>
            <a:r>
              <a:rPr lang="fr-CA" b="1" dirty="0"/>
              <a:t>42%</a:t>
            </a:r>
            <a:r>
              <a:rPr lang="fr-CA" dirty="0"/>
              <a:t> de la population mondiale</a:t>
            </a:r>
          </a:p>
          <a:p>
            <a:pPr algn="l"/>
            <a:endParaRPr lang="fr-CA" dirty="0"/>
          </a:p>
          <a:p>
            <a:pPr algn="l"/>
            <a:r>
              <a:rPr lang="fr-CA" b="1" dirty="0"/>
              <a:t>88%</a:t>
            </a:r>
            <a:r>
              <a:rPr lang="fr-CA" dirty="0"/>
              <a:t> d’utilisateurs en Amérique du Nord (86% au Canada)</a:t>
            </a:r>
          </a:p>
          <a:p>
            <a:pPr algn="l"/>
            <a:endParaRPr lang="fr-CA" dirty="0"/>
          </a:p>
          <a:p>
            <a:pPr algn="l"/>
            <a:r>
              <a:rPr lang="fr-CA" b="1" u="sng" dirty="0"/>
              <a:t>Temps passé par jour :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4h30 par jour sur ordinateur </a:t>
            </a:r>
          </a:p>
          <a:p>
            <a:pPr algn="l"/>
            <a:r>
              <a:rPr lang="fr-CA" dirty="0"/>
              <a:t>VS </a:t>
            </a:r>
            <a:r>
              <a:rPr lang="fr-CA" b="1" dirty="0"/>
              <a:t>2h10 sur mobile</a:t>
            </a:r>
          </a:p>
        </p:txBody>
      </p:sp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02200" y="1470660"/>
            <a:ext cx="3898900" cy="21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1. </a:t>
            </a:r>
            <a:r>
              <a:rPr lang="en-CA" dirty="0" err="1"/>
              <a:t>Évolution</a:t>
            </a:r>
            <a:r>
              <a:rPr lang="en-CA" dirty="0"/>
              <a:t> du mobile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8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CA" b="1" u="sng" dirty="0"/>
              <a:t>Nouveaux critères de navigation :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Taille de l’écran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Révolution des </a:t>
            </a:r>
            <a:r>
              <a:rPr lang="fr-CA" dirty="0" err="1"/>
              <a:t>phablettes</a:t>
            </a:r>
            <a:endParaRPr lang="fr-CA" dirty="0"/>
          </a:p>
          <a:p>
            <a:pPr algn="l"/>
            <a:endParaRPr lang="fr-CA" b="1" dirty="0"/>
          </a:p>
          <a:p>
            <a:pPr algn="l"/>
            <a:endParaRPr lang="fr-CA" b="1" u="sng" dirty="0"/>
          </a:p>
          <a:p>
            <a:pPr algn="l"/>
            <a:r>
              <a:rPr lang="fr-CA" b="1" u="sng" dirty="0"/>
              <a:t>Aujourd’hui :</a:t>
            </a:r>
          </a:p>
          <a:p>
            <a:pPr algn="l"/>
            <a:endParaRPr lang="fr-CA" b="1" dirty="0"/>
          </a:p>
          <a:p>
            <a:pPr algn="l"/>
            <a:r>
              <a:rPr lang="fr-CA" dirty="0"/>
              <a:t>Temps de chargement des pages internet</a:t>
            </a:r>
          </a:p>
        </p:txBody>
      </p:sp>
      <p:pic>
        <p:nvPicPr>
          <p:cNvPr id="7" name="Image 6" descr="https://media.licdn.com/mpr/mpr/p/1/005/093/0d5/1e33ec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514475"/>
            <a:ext cx="3689350" cy="169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9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8625"/>
          </a:xfrm>
        </p:spPr>
        <p:txBody>
          <a:bodyPr>
            <a:normAutofit fontScale="90000"/>
          </a:bodyPr>
          <a:lstStyle/>
          <a:p>
            <a:r>
              <a:rPr lang="en-CA" dirty="0"/>
              <a:t>1. </a:t>
            </a:r>
            <a:r>
              <a:rPr lang="en-CA" dirty="0" err="1"/>
              <a:t>Évolution</a:t>
            </a:r>
            <a:r>
              <a:rPr lang="en-CA" dirty="0"/>
              <a:t> du mobile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- </a:t>
            </a:r>
            <a:fld id="{0945879B-AC18-6F4D-A005-2188DC279134}" type="slidenum">
              <a:rPr lang="en-CA" smtClean="0"/>
              <a:pPr/>
              <a:t>9</a:t>
            </a:fld>
            <a:r>
              <a:rPr lang="en-CA"/>
              <a:t> -</a:t>
            </a:r>
            <a:endParaRPr lang="en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103095"/>
            <a:ext cx="4020185" cy="3367306"/>
          </a:xfrm>
        </p:spPr>
        <p:txBody>
          <a:bodyPr>
            <a:normAutofit lnSpcReduction="10000"/>
          </a:bodyPr>
          <a:lstStyle/>
          <a:p>
            <a:pPr algn="l"/>
            <a:endParaRPr lang="fr-CA" dirty="0"/>
          </a:p>
          <a:p>
            <a:pPr algn="l"/>
            <a:r>
              <a:rPr lang="en-CA" b="1" u="sng" dirty="0"/>
              <a:t>Importance des </a:t>
            </a:r>
            <a:r>
              <a:rPr lang="en-CA" b="1" u="sng" dirty="0" err="1"/>
              <a:t>médias</a:t>
            </a:r>
            <a:r>
              <a:rPr lang="en-CA" b="1" u="sng" dirty="0"/>
              <a:t> </a:t>
            </a:r>
            <a:r>
              <a:rPr lang="en-CA" b="1" u="sng" dirty="0" err="1"/>
              <a:t>sociaux</a:t>
            </a:r>
            <a:endParaRPr lang="en-CA" b="1" u="sng" dirty="0"/>
          </a:p>
          <a:p>
            <a:pPr algn="l"/>
            <a:endParaRPr lang="en-CA" dirty="0"/>
          </a:p>
          <a:p>
            <a:pPr algn="l"/>
            <a:r>
              <a:rPr lang="fr-CA" b="1" dirty="0"/>
              <a:t>53%</a:t>
            </a:r>
            <a:r>
              <a:rPr lang="fr-CA" dirty="0"/>
              <a:t> des utilisateurs de </a:t>
            </a:r>
            <a:r>
              <a:rPr lang="fr-CA" b="1" dirty="0"/>
              <a:t>Facebook </a:t>
            </a:r>
            <a:r>
              <a:rPr lang="fr-CA" dirty="0"/>
              <a:t>lisent des articles sur la plateforme</a:t>
            </a:r>
          </a:p>
          <a:p>
            <a:pPr algn="l"/>
            <a:r>
              <a:rPr lang="fr-CA" dirty="0"/>
              <a:t> </a:t>
            </a:r>
          </a:p>
          <a:p>
            <a:pPr algn="l"/>
            <a:endParaRPr lang="fr-CA" dirty="0"/>
          </a:p>
          <a:p>
            <a:pPr algn="l"/>
            <a:r>
              <a:rPr lang="fr-CA" b="1" dirty="0"/>
              <a:t>31,3% </a:t>
            </a:r>
            <a:r>
              <a:rPr lang="fr-CA" dirty="0"/>
              <a:t>de tout le trafic « </a:t>
            </a:r>
            <a:r>
              <a:rPr lang="fr-CA" b="1" dirty="0" err="1"/>
              <a:t>referral</a:t>
            </a:r>
            <a:r>
              <a:rPr lang="fr-CA" dirty="0"/>
              <a:t> » vient des médias sociaux (+37.7% entre 2014 et 2015)</a:t>
            </a:r>
          </a:p>
          <a:p>
            <a:pPr algn="l"/>
            <a:endParaRPr lang="fr-CA" dirty="0"/>
          </a:p>
          <a:p>
            <a:pPr algn="l"/>
            <a:endParaRPr lang="fr-CA" b="1" dirty="0"/>
          </a:p>
          <a:p>
            <a:pPr algn="l"/>
            <a:endParaRPr lang="fr-CA" b="1" u="sng" dirty="0"/>
          </a:p>
        </p:txBody>
      </p:sp>
      <p:pic>
        <p:nvPicPr>
          <p:cNvPr id="5" name="Image 4" descr="Capture d’écran 2016-05-30 à 19.4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91" y="1445797"/>
            <a:ext cx="4425947" cy="27613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417" y="1103095"/>
            <a:ext cx="955968" cy="95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33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1263</Words>
  <Application>Microsoft Macintosh PowerPoint</Application>
  <PresentationFormat>Présentation à l'écran (16:9)</PresentationFormat>
  <Paragraphs>593</Paragraphs>
  <Slides>51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Présentation PowerPoint</vt:lpstr>
      <vt:lpstr>Présentation PowerPoint</vt:lpstr>
      <vt:lpstr> Mediative </vt:lpstr>
      <vt:lpstr> Une Chic Geek </vt:lpstr>
      <vt:lpstr>OPTIMISER SA VISIBILITÉ SUR MOBILE</vt:lpstr>
      <vt:lpstr>OPTIMISER SA VISIBILITÉ SUR MOBILE</vt:lpstr>
      <vt:lpstr>1. Évolution du mobile</vt:lpstr>
      <vt:lpstr>1. Évolution du mobile</vt:lpstr>
      <vt:lpstr>1. Évolution du mobile</vt:lpstr>
      <vt:lpstr>1. Évolution du mobile</vt:lpstr>
      <vt:lpstr>OPTIMISER SA VISIBILITÉ SUR MOBILE</vt:lpstr>
      <vt:lpstr>2. Les updates sur le mobile</vt:lpstr>
      <vt:lpstr>Google AMP </vt:lpstr>
      <vt:lpstr>Google AMP </vt:lpstr>
      <vt:lpstr>Facebook Instant Article</vt:lpstr>
      <vt:lpstr>Facebook Instant Article</vt:lpstr>
      <vt:lpstr>OPTIMISER SA VISIBILITÉ SUR MOBILE</vt:lpstr>
      <vt:lpstr>3. Comment les installer ?</vt:lpstr>
      <vt:lpstr>Google AMP </vt:lpstr>
      <vt:lpstr>Google AMP</vt:lpstr>
      <vt:lpstr>Google AMP</vt:lpstr>
      <vt:lpstr>Google AMP</vt:lpstr>
      <vt:lpstr>Google AMP</vt:lpstr>
      <vt:lpstr>Google AMP</vt:lpstr>
      <vt:lpstr>Google AMP</vt:lpstr>
      <vt:lpstr>Google AMP</vt:lpstr>
      <vt:lpstr>Google AMP</vt:lpstr>
      <vt:lpstr>Google AMP</vt:lpstr>
      <vt:lpstr>Google AMP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Facebook Instant Article</vt:lpstr>
      <vt:lpstr>Bilan </vt:lpstr>
      <vt:lpstr>Bilan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Tisseur</dc:creator>
  <cp:lastModifiedBy>Caroline Ventézou</cp:lastModifiedBy>
  <cp:revision>76</cp:revision>
  <dcterms:created xsi:type="dcterms:W3CDTF">2016-05-19T20:07:03Z</dcterms:created>
  <dcterms:modified xsi:type="dcterms:W3CDTF">2016-06-21T02:47:07Z</dcterms:modified>
</cp:coreProperties>
</file>